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70" r:id="rId6"/>
    <p:sldId id="260" r:id="rId7"/>
    <p:sldId id="262" r:id="rId8"/>
    <p:sldId id="271" r:id="rId9"/>
    <p:sldId id="263" r:id="rId10"/>
    <p:sldId id="272" r:id="rId11"/>
    <p:sldId id="264" r:id="rId12"/>
    <p:sldId id="265" r:id="rId13"/>
    <p:sldId id="269" r:id="rId14"/>
    <p:sldId id="268" r:id="rId15"/>
    <p:sldId id="266" r:id="rId16"/>
    <p:sldId id="267" r:id="rId17"/>
    <p:sldId id="273" r:id="rId18"/>
    <p:sldId id="27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F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63"/>
    <p:restoredTop sz="94676"/>
  </p:normalViewPr>
  <p:slideViewPr>
    <p:cSldViewPr snapToGrid="0" snapToObjects="1">
      <p:cViewPr varScale="1">
        <p:scale>
          <a:sx n="70" d="100"/>
          <a:sy n="70" d="100"/>
        </p:scale>
        <p:origin x="72"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4/27/2017</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4/27/2017</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4/27/2017</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4/27/2017</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4/27/2017</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4/27/2017</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jp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llposters.com/gallery.asp?startat=/getposter.asp&amp;APNum=7778282&amp;CID=3B9B5D38EEEE4F189B7623011065C4FC&amp;PPID=1&amp;Search=half%20of%20earth%20melting&amp;f=t&amp;FindID=0&amp;P=1&amp;PP=1&amp;sortby=PD&amp;c=c&amp;page=1" TargetMode="External"/><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9052" y="-196948"/>
            <a:ext cx="9448800" cy="1825096"/>
          </a:xfrm>
        </p:spPr>
        <p:txBody>
          <a:bodyPr/>
          <a:lstStyle/>
          <a:p>
            <a:r>
              <a:rPr lang="en-US" dirty="0" smtClean="0"/>
              <a:t>GREENING A BUSINESS</a:t>
            </a:r>
            <a:endParaRPr lang="en-US" dirty="0"/>
          </a:p>
        </p:txBody>
      </p:sp>
      <p:sp>
        <p:nvSpPr>
          <p:cNvPr id="3" name="Subtitle 2"/>
          <p:cNvSpPr>
            <a:spLocks noGrp="1"/>
          </p:cNvSpPr>
          <p:nvPr>
            <p:ph type="subTitle" idx="1"/>
          </p:nvPr>
        </p:nvSpPr>
        <p:spPr>
          <a:xfrm>
            <a:off x="1807698" y="4884225"/>
            <a:ext cx="9448800" cy="685800"/>
          </a:xfrm>
        </p:spPr>
        <p:txBody>
          <a:bodyPr>
            <a:normAutofit/>
          </a:bodyPr>
          <a:lstStyle/>
          <a:p>
            <a:pPr algn="ctr"/>
            <a:r>
              <a:rPr lang="en-US" sz="2600" b="1" dirty="0" smtClean="0"/>
              <a:t>NIKITA ZALA</a:t>
            </a:r>
            <a:endParaRPr lang="en-US" sz="26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480" y="1727493"/>
            <a:ext cx="5390662" cy="3051810"/>
          </a:xfrm>
          <a:prstGeom prst="rect">
            <a:avLst/>
          </a:prstGeom>
        </p:spPr>
      </p:pic>
    </p:spTree>
    <p:extLst>
      <p:ext uri="{BB962C8B-B14F-4D97-AF65-F5344CB8AC3E}">
        <p14:creationId xmlns:p14="http://schemas.microsoft.com/office/powerpoint/2010/main" val="1359408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11230"/>
            <a:ext cx="8610600" cy="1293028"/>
          </a:xfrm>
        </p:spPr>
        <p:txBody>
          <a:bodyPr/>
          <a:lstStyle/>
          <a:p>
            <a:r>
              <a:rPr lang="en-US" b="1" dirty="0" smtClean="0">
                <a:solidFill>
                  <a:schemeClr val="accent2"/>
                </a:solidFill>
              </a:rPr>
              <a:t>Increase in co</a:t>
            </a:r>
            <a:r>
              <a:rPr lang="en-US" b="1" baseline="-25000" dirty="0" smtClean="0">
                <a:solidFill>
                  <a:schemeClr val="accent2"/>
                </a:solidFill>
              </a:rPr>
              <a:t>2</a:t>
            </a:r>
            <a:r>
              <a:rPr lang="en-US" b="1" dirty="0" smtClean="0">
                <a:solidFill>
                  <a:schemeClr val="accent2"/>
                </a:solidFill>
              </a:rPr>
              <a:t> cont.</a:t>
            </a:r>
            <a:r>
              <a:rPr lang="mr-IN" b="1" dirty="0" smtClean="0">
                <a:solidFill>
                  <a:schemeClr val="accent2"/>
                </a:solidFill>
              </a:rPr>
              <a:t>…</a:t>
            </a:r>
            <a:endParaRPr lang="en-US" b="1" dirty="0">
              <a:solidFill>
                <a:schemeClr val="accent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6258" y="1407885"/>
            <a:ext cx="4633919" cy="3367315"/>
          </a:xfr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423" t="4791" r="4396" b="9322"/>
          <a:stretch/>
        </p:blipFill>
        <p:spPr>
          <a:xfrm>
            <a:off x="537028" y="1422400"/>
            <a:ext cx="5027287" cy="3381829"/>
          </a:xfrm>
          <a:prstGeom prst="rect">
            <a:avLst/>
          </a:prstGeom>
        </p:spPr>
      </p:pic>
      <p:sp>
        <p:nvSpPr>
          <p:cNvPr id="7" name="TextBox 6"/>
          <p:cNvSpPr txBox="1"/>
          <p:nvPr/>
        </p:nvSpPr>
        <p:spPr>
          <a:xfrm>
            <a:off x="508001" y="5196114"/>
            <a:ext cx="11248572" cy="1523494"/>
          </a:xfrm>
          <a:prstGeom prst="rect">
            <a:avLst/>
          </a:prstGeom>
          <a:noFill/>
        </p:spPr>
        <p:txBody>
          <a:bodyPr wrap="square" rtlCol="0">
            <a:spAutoFit/>
          </a:bodyPr>
          <a:lstStyle/>
          <a:p>
            <a:pPr marL="285750" indent="-285750" algn="just">
              <a:lnSpc>
                <a:spcPct val="150000"/>
              </a:lnSpc>
              <a:buFont typeface="Arial" charset="0"/>
              <a:buChar char="•"/>
            </a:pPr>
            <a:r>
              <a:rPr lang="en-US" sz="2000" dirty="0" smtClean="0"/>
              <a:t>The pie-chart is the CO</a:t>
            </a:r>
            <a:r>
              <a:rPr lang="en-US" sz="2000" baseline="-25000" dirty="0" smtClean="0"/>
              <a:t>2 </a:t>
            </a:r>
            <a:r>
              <a:rPr lang="en-US" sz="2000" dirty="0" smtClean="0"/>
              <a:t>emissions by consuming sectors. It shows that manufacturing and construction industries are the top contributors in increase in atmospheric CO</a:t>
            </a:r>
            <a:r>
              <a:rPr lang="en-US" sz="2000" baseline="-25000" dirty="0" smtClean="0"/>
              <a:t>2</a:t>
            </a:r>
            <a:r>
              <a:rPr lang="en-US" sz="2000" dirty="0" smtClean="0"/>
              <a:t>. </a:t>
            </a:r>
          </a:p>
          <a:p>
            <a:pPr marL="285750" indent="-285750" algn="just">
              <a:lnSpc>
                <a:spcPct val="150000"/>
              </a:lnSpc>
              <a:buFont typeface="Arial" charset="0"/>
              <a:buChar char="•"/>
            </a:pPr>
            <a:r>
              <a:rPr lang="en-US" sz="2200" b="1" dirty="0" smtClean="0">
                <a:solidFill>
                  <a:schemeClr val="accent2"/>
                </a:solidFill>
              </a:rPr>
              <a:t>Humans are the real reason.</a:t>
            </a:r>
            <a:endParaRPr lang="en-US" sz="2200" b="1" dirty="0">
              <a:solidFill>
                <a:schemeClr val="accent2"/>
              </a:solidFill>
            </a:endParaRPr>
          </a:p>
        </p:txBody>
      </p:sp>
    </p:spTree>
    <p:extLst>
      <p:ext uri="{BB962C8B-B14F-4D97-AF65-F5344CB8AC3E}">
        <p14:creationId xmlns:p14="http://schemas.microsoft.com/office/powerpoint/2010/main" val="59386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092" y="103191"/>
            <a:ext cx="10479258" cy="1293028"/>
          </a:xfrm>
        </p:spPr>
        <p:txBody>
          <a:bodyPr/>
          <a:lstStyle/>
          <a:p>
            <a:r>
              <a:rPr lang="en-US" b="1" dirty="0" smtClean="0"/>
              <a:t>Take 2:</a:t>
            </a:r>
            <a:r>
              <a:rPr lang="en-US" b="1" dirty="0" smtClean="0">
                <a:solidFill>
                  <a:schemeClr val="accent2"/>
                </a:solidFill>
              </a:rPr>
              <a:t> global warming is natural</a:t>
            </a:r>
            <a:endParaRPr lang="en-US" b="1" dirty="0">
              <a:solidFill>
                <a:schemeClr val="accent2"/>
              </a:solidFill>
            </a:endParaRPr>
          </a:p>
        </p:txBody>
      </p:sp>
      <p:sp>
        <p:nvSpPr>
          <p:cNvPr id="3" name="Content Placeholder 2"/>
          <p:cNvSpPr>
            <a:spLocks noGrp="1"/>
          </p:cNvSpPr>
          <p:nvPr>
            <p:ph idx="1"/>
          </p:nvPr>
        </p:nvSpPr>
        <p:spPr>
          <a:xfrm>
            <a:off x="123091" y="1111348"/>
            <a:ext cx="6024489" cy="5345722"/>
          </a:xfrm>
        </p:spPr>
        <p:txBody>
          <a:bodyPr>
            <a:noAutofit/>
          </a:bodyPr>
          <a:lstStyle/>
          <a:p>
            <a:pPr algn="just">
              <a:lnSpc>
                <a:spcPct val="150000"/>
              </a:lnSpc>
            </a:pPr>
            <a:r>
              <a:rPr lang="en-US" sz="1900" dirty="0" smtClean="0"/>
              <a:t>Very little </a:t>
            </a:r>
            <a:r>
              <a:rPr lang="en-US" sz="1900" dirty="0"/>
              <a:t>research has ever been funded to search for natural mechanisms of </a:t>
            </a:r>
            <a:r>
              <a:rPr lang="en-US" sz="1900" dirty="0" smtClean="0"/>
              <a:t>warming. </a:t>
            </a:r>
            <a:r>
              <a:rPr lang="en-US" sz="1900" dirty="0"/>
              <a:t>I</a:t>
            </a:r>
            <a:r>
              <a:rPr lang="en-US" sz="1900" dirty="0" smtClean="0"/>
              <a:t>t </a:t>
            </a:r>
            <a:r>
              <a:rPr lang="en-US" sz="1900" dirty="0"/>
              <a:t>has simply been assumed that global warming is manmade. This assumption is rather easy for scientists since we </a:t>
            </a:r>
            <a:r>
              <a:rPr lang="en-US" sz="1900" dirty="0" smtClean="0"/>
              <a:t>don’t have </a:t>
            </a:r>
            <a:r>
              <a:rPr lang="en-US" sz="1900" dirty="0"/>
              <a:t>enough accurate global data </a:t>
            </a:r>
            <a:r>
              <a:rPr lang="en-US" sz="1900" dirty="0" smtClean="0"/>
              <a:t>to </a:t>
            </a:r>
            <a:r>
              <a:rPr lang="en-US" sz="1900" dirty="0"/>
              <a:t>see whether there are natural warming mechanisms at work</a:t>
            </a:r>
            <a:r>
              <a:rPr lang="en-US" sz="1900" dirty="0" smtClean="0"/>
              <a:t>.</a:t>
            </a:r>
            <a:endParaRPr lang="en-US" sz="1900" dirty="0"/>
          </a:p>
          <a:p>
            <a:pPr algn="just">
              <a:lnSpc>
                <a:spcPct val="150000"/>
              </a:lnSpc>
            </a:pPr>
            <a:r>
              <a:rPr lang="en-US" sz="1900" dirty="0"/>
              <a:t>There are number of natural factors that play a significant role in global warming:</a:t>
            </a:r>
          </a:p>
          <a:p>
            <a:pPr lvl="1" algn="just">
              <a:lnSpc>
                <a:spcPct val="150000"/>
              </a:lnSpc>
            </a:pPr>
            <a:r>
              <a:rPr lang="en-US" sz="1900" dirty="0" smtClean="0"/>
              <a:t>Volcanoes</a:t>
            </a:r>
          </a:p>
          <a:p>
            <a:pPr lvl="1" algn="just">
              <a:lnSpc>
                <a:spcPct val="150000"/>
              </a:lnSpc>
            </a:pPr>
            <a:r>
              <a:rPr lang="en-US" sz="1900" dirty="0" smtClean="0"/>
              <a:t>The sun</a:t>
            </a:r>
            <a:endParaRPr lang="en-US" sz="1900" dirty="0"/>
          </a:p>
          <a:p>
            <a:pPr lvl="1" algn="just">
              <a:lnSpc>
                <a:spcPct val="150000"/>
              </a:lnSpc>
            </a:pPr>
            <a:r>
              <a:rPr lang="en-US" sz="1900" dirty="0"/>
              <a:t>Green house effect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0289" y="1270589"/>
            <a:ext cx="4757618" cy="3238106"/>
          </a:xfrm>
          <a:prstGeom prst="rect">
            <a:avLst/>
          </a:prstGeom>
        </p:spPr>
      </p:pic>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3131" t="8032" r="2358" b="3558"/>
          <a:stretch/>
        </p:blipFill>
        <p:spPr>
          <a:xfrm>
            <a:off x="7666891" y="4691430"/>
            <a:ext cx="3305907" cy="1948521"/>
          </a:xfrm>
          <a:prstGeom prst="rect">
            <a:avLst/>
          </a:prstGeom>
        </p:spPr>
      </p:pic>
    </p:spTree>
    <p:extLst>
      <p:ext uri="{BB962C8B-B14F-4D97-AF65-F5344CB8AC3E}">
        <p14:creationId xmlns:p14="http://schemas.microsoft.com/office/powerpoint/2010/main" val="18486421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5606" y="-126609"/>
            <a:ext cx="8610600" cy="1293028"/>
          </a:xfrm>
        </p:spPr>
        <p:txBody>
          <a:bodyPr/>
          <a:lstStyle/>
          <a:p>
            <a:r>
              <a:rPr lang="en-US" b="1" dirty="0" smtClean="0">
                <a:solidFill>
                  <a:schemeClr val="accent2"/>
                </a:solidFill>
              </a:rPr>
              <a:t>Volcanoes:</a:t>
            </a:r>
            <a:endParaRPr lang="en-US" b="1" dirty="0">
              <a:solidFill>
                <a:schemeClr val="accent2"/>
              </a:solidFill>
            </a:endParaRPr>
          </a:p>
        </p:txBody>
      </p:sp>
      <p:grpSp>
        <p:nvGrpSpPr>
          <p:cNvPr id="10" name="Group 9"/>
          <p:cNvGrpSpPr/>
          <p:nvPr/>
        </p:nvGrpSpPr>
        <p:grpSpPr>
          <a:xfrm>
            <a:off x="1561513" y="4023362"/>
            <a:ext cx="4698609" cy="2672859"/>
            <a:chOff x="717452" y="1336431"/>
            <a:chExt cx="5233182" cy="2771335"/>
          </a:xfrm>
        </p:grpSpPr>
        <p:sp>
          <p:nvSpPr>
            <p:cNvPr id="8" name="Rectangle 7"/>
            <p:cNvSpPr/>
            <p:nvPr/>
          </p:nvSpPr>
          <p:spPr>
            <a:xfrm>
              <a:off x="717452" y="1336431"/>
              <a:ext cx="5233182" cy="277133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21" y="1491176"/>
              <a:ext cx="4889304" cy="2444652"/>
            </a:xfrm>
            <a:prstGeom prst="rect">
              <a:avLst/>
            </a:prstGeom>
            <a:ln w="28575">
              <a:solidFill>
                <a:schemeClr val="bg1"/>
              </a:solidFill>
            </a:ln>
          </p:spPr>
        </p:pic>
      </p:grpSp>
      <p:sp>
        <p:nvSpPr>
          <p:cNvPr id="9" name="Rectangle 8"/>
          <p:cNvSpPr/>
          <p:nvPr/>
        </p:nvSpPr>
        <p:spPr>
          <a:xfrm>
            <a:off x="126609" y="702435"/>
            <a:ext cx="7329268" cy="3323987"/>
          </a:xfrm>
          <a:prstGeom prst="rect">
            <a:avLst/>
          </a:prstGeom>
        </p:spPr>
        <p:txBody>
          <a:bodyPr wrap="square">
            <a:spAutoFit/>
          </a:bodyPr>
          <a:lstStyle/>
          <a:p>
            <a:pPr marL="285750" indent="-285750" algn="just">
              <a:lnSpc>
                <a:spcPct val="150000"/>
              </a:lnSpc>
              <a:buFont typeface="Arial" charset="0"/>
              <a:buChar char="•"/>
            </a:pPr>
            <a:r>
              <a:rPr lang="en-US" altLang="x-none" sz="2000" dirty="0" smtClean="0"/>
              <a:t>When </a:t>
            </a:r>
            <a:r>
              <a:rPr lang="en-US" altLang="x-none" sz="2000" dirty="0"/>
              <a:t>a volcano erupts it throws out large amounts of </a:t>
            </a:r>
            <a:r>
              <a:rPr lang="en-US" altLang="x-none" sz="2000" dirty="0" smtClean="0"/>
              <a:t>Sulphur </a:t>
            </a:r>
            <a:r>
              <a:rPr lang="en-US" altLang="x-none" sz="2000" dirty="0"/>
              <a:t>dioxide (SO2), water </a:t>
            </a:r>
            <a:r>
              <a:rPr lang="en-US" altLang="x-none" sz="2000" dirty="0" smtClean="0"/>
              <a:t>vapor, </a:t>
            </a:r>
            <a:r>
              <a:rPr lang="en-US" altLang="x-none" sz="2000" dirty="0"/>
              <a:t>dust, and ash into the atmosphere</a:t>
            </a:r>
            <a:r>
              <a:rPr lang="en-US" altLang="x-none" sz="2000" dirty="0" smtClean="0"/>
              <a:t>.</a:t>
            </a:r>
          </a:p>
          <a:p>
            <a:pPr marL="285750" indent="-285750" algn="just">
              <a:lnSpc>
                <a:spcPct val="150000"/>
              </a:lnSpc>
              <a:buFont typeface="Arial" charset="0"/>
              <a:buChar char="•"/>
            </a:pPr>
            <a:r>
              <a:rPr lang="en-US" altLang="x-none" sz="2000" dirty="0" smtClean="0"/>
              <a:t>Number of volcanic eruptions per year are gradually increasing.</a:t>
            </a:r>
          </a:p>
          <a:p>
            <a:pPr marL="285750" indent="-285750" algn="just">
              <a:lnSpc>
                <a:spcPct val="150000"/>
              </a:lnSpc>
              <a:buFont typeface="Arial" charset="0"/>
              <a:buChar char="•"/>
            </a:pPr>
            <a:r>
              <a:rPr lang="en-US" sz="2000" dirty="0" smtClean="0"/>
              <a:t>This is one of the many natural factors causing a climate change globally.</a:t>
            </a:r>
            <a:endParaRPr lang="en-US" sz="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37233" y="1251390"/>
            <a:ext cx="4244858" cy="5260795"/>
          </a:xfrm>
        </p:spPr>
      </p:pic>
    </p:spTree>
    <p:extLst>
      <p:ext uri="{BB962C8B-B14F-4D97-AF65-F5344CB8AC3E}">
        <p14:creationId xmlns:p14="http://schemas.microsoft.com/office/powerpoint/2010/main" val="1205173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4073" y="0"/>
            <a:ext cx="8610600" cy="1293028"/>
          </a:xfrm>
        </p:spPr>
        <p:txBody>
          <a:bodyPr/>
          <a:lstStyle/>
          <a:p>
            <a:r>
              <a:rPr lang="en-US" b="1" dirty="0" smtClean="0">
                <a:solidFill>
                  <a:schemeClr val="accent2"/>
                </a:solidFill>
              </a:rPr>
              <a:t>Volcanoes cont..</a:t>
            </a:r>
            <a:endParaRPr lang="en-US" b="1" dirty="0">
              <a:solidFill>
                <a:schemeClr val="accent2"/>
              </a:solidFill>
            </a:endParaRP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4361" y="1111350"/>
            <a:ext cx="5908431" cy="3063264"/>
          </a:xfrm>
          <a:prstGeom prst="rect">
            <a:avLst/>
          </a:prstGeom>
        </p:spPr>
      </p:pic>
      <p:sp>
        <p:nvSpPr>
          <p:cNvPr id="6" name="Rectangle 5"/>
          <p:cNvSpPr/>
          <p:nvPr/>
        </p:nvSpPr>
        <p:spPr>
          <a:xfrm>
            <a:off x="107854" y="849646"/>
            <a:ext cx="5097193" cy="5632311"/>
          </a:xfrm>
          <a:prstGeom prst="rect">
            <a:avLst/>
          </a:prstGeom>
        </p:spPr>
        <p:txBody>
          <a:bodyPr wrap="square">
            <a:spAutoFit/>
          </a:bodyPr>
          <a:lstStyle/>
          <a:p>
            <a:pPr marL="342900" indent="-342900" algn="just">
              <a:lnSpc>
                <a:spcPct val="150000"/>
              </a:lnSpc>
              <a:buFont typeface="Arial" charset="0"/>
              <a:buChar char="•"/>
            </a:pPr>
            <a:r>
              <a:rPr lang="en-US" sz="2000" dirty="0" smtClean="0">
                <a:latin typeface="+mj-lt"/>
                <a:ea typeface="+mj-ea"/>
                <a:cs typeface="+mj-cs"/>
              </a:rPr>
              <a:t>Even though volcanoes are in specific places on earth, their effects can be more widely distributed as gases, dust, and ash get into the atmosphere. </a:t>
            </a:r>
          </a:p>
          <a:p>
            <a:pPr marL="342900" indent="-342900" algn="just">
              <a:lnSpc>
                <a:spcPct val="150000"/>
              </a:lnSpc>
              <a:buFont typeface="Arial" charset="0"/>
              <a:buChar char="•"/>
            </a:pPr>
            <a:r>
              <a:rPr lang="en-US" sz="2000" dirty="0" smtClean="0">
                <a:latin typeface="+mj-lt"/>
                <a:ea typeface="+mj-ea"/>
                <a:cs typeface="+mj-cs"/>
              </a:rPr>
              <a:t>Because of atmospheric circulation patterns, eruptions in the tropics can have an effect on the climate in both hemispheres while eruptions at mid or high latitudes only have impact the hemisphere they are within.</a:t>
            </a:r>
            <a:endParaRPr lang="en-US"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427" y="4515729"/>
            <a:ext cx="1818571" cy="2222697"/>
          </a:xfrm>
          <a:prstGeom prst="rect">
            <a:avLst/>
          </a:prstGeom>
        </p:spPr>
      </p:pic>
      <p:pic>
        <p:nvPicPr>
          <p:cNvPr id="10" name="Picture 9"/>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11200"/>
                    </a14:imgEffect>
                    <a14:imgEffect>
                      <a14:brightnessContrast bright="40000" contrast="20000"/>
                    </a14:imgEffect>
                  </a14:imgLayer>
                </a14:imgProps>
              </a:ext>
              <a:ext uri="{28A0092B-C50C-407E-A947-70E740481C1C}">
                <a14:useLocalDpi xmlns:a14="http://schemas.microsoft.com/office/drawing/2010/main" val="0"/>
              </a:ext>
            </a:extLst>
          </a:blip>
          <a:srcRect t="34013"/>
          <a:stretch/>
        </p:blipFill>
        <p:spPr>
          <a:xfrm>
            <a:off x="6822831" y="4431324"/>
            <a:ext cx="5020186" cy="2243796"/>
          </a:xfrm>
          <a:prstGeom prst="rect">
            <a:avLst/>
          </a:prstGeom>
        </p:spPr>
      </p:pic>
    </p:spTree>
    <p:extLst>
      <p:ext uri="{BB962C8B-B14F-4D97-AF65-F5344CB8AC3E}">
        <p14:creationId xmlns:p14="http://schemas.microsoft.com/office/powerpoint/2010/main" val="944727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235" y="0"/>
            <a:ext cx="8610600" cy="1293028"/>
          </a:xfrm>
        </p:spPr>
        <p:txBody>
          <a:bodyPr/>
          <a:lstStyle/>
          <a:p>
            <a:r>
              <a:rPr lang="en-US" b="1" dirty="0" smtClean="0">
                <a:solidFill>
                  <a:schemeClr val="accent2"/>
                </a:solidFill>
              </a:rPr>
              <a:t>The sun</a:t>
            </a:r>
            <a:endParaRPr lang="en-US" b="1" dirty="0">
              <a:solidFill>
                <a:schemeClr val="accent2"/>
              </a:solidFill>
            </a:endParaRPr>
          </a:p>
        </p:txBody>
      </p:sp>
      <p:sp>
        <p:nvSpPr>
          <p:cNvPr id="3" name="Content Placeholder 2"/>
          <p:cNvSpPr>
            <a:spLocks noGrp="1"/>
          </p:cNvSpPr>
          <p:nvPr>
            <p:ph idx="1"/>
          </p:nvPr>
        </p:nvSpPr>
        <p:spPr>
          <a:xfrm>
            <a:off x="685799" y="4079631"/>
            <a:ext cx="10863775" cy="2630658"/>
          </a:xfrm>
        </p:spPr>
        <p:txBody>
          <a:bodyPr>
            <a:normAutofit/>
          </a:bodyPr>
          <a:lstStyle/>
          <a:p>
            <a:pPr algn="just">
              <a:lnSpc>
                <a:spcPct val="150000"/>
              </a:lnSpc>
            </a:pPr>
            <a:r>
              <a:rPr lang="en-US" altLang="x-none" sz="2000" dirty="0" smtClean="0">
                <a:latin typeface="+mj-lt"/>
                <a:ea typeface="+mj-ea"/>
                <a:cs typeface="+mj-cs"/>
              </a:rPr>
              <a:t>The amount of energy coming off the sun is not constant but keeps changing</a:t>
            </a:r>
          </a:p>
          <a:p>
            <a:pPr algn="just">
              <a:lnSpc>
                <a:spcPct val="150000"/>
              </a:lnSpc>
            </a:pPr>
            <a:r>
              <a:rPr lang="en-US" altLang="x-none" sz="2000" dirty="0" smtClean="0">
                <a:latin typeface="+mj-lt"/>
                <a:ea typeface="+mj-ea"/>
                <a:cs typeface="+mj-cs"/>
              </a:rPr>
              <a:t>Slow changes in the earth's distance from the sun affect the amount of energy received from the sun.</a:t>
            </a:r>
          </a:p>
          <a:p>
            <a:pPr algn="just">
              <a:lnSpc>
                <a:spcPct val="150000"/>
              </a:lnSpc>
            </a:pPr>
            <a:r>
              <a:rPr lang="en-US" sz="2000" dirty="0" smtClean="0">
                <a:latin typeface="+mj-lt"/>
                <a:ea typeface="+mj-ea"/>
                <a:cs typeface="+mj-cs"/>
              </a:rPr>
              <a:t>There is an exact correlation between solar activity and temperature. </a:t>
            </a:r>
            <a:endParaRPr lang="en-US" sz="2000" dirty="0">
              <a:latin typeface="+mj-lt"/>
              <a:ea typeface="+mj-ea"/>
              <a:cs typeface="+mj-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95028" y="826477"/>
            <a:ext cx="4093699" cy="307027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802" y="780756"/>
            <a:ext cx="4215620" cy="3161715"/>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t="7812" b="8382"/>
          <a:stretch/>
        </p:blipFill>
        <p:spPr>
          <a:xfrm>
            <a:off x="4923691" y="1378634"/>
            <a:ext cx="2266071" cy="1899140"/>
          </a:xfrm>
          <a:prstGeom prst="rect">
            <a:avLst/>
          </a:prstGeom>
        </p:spPr>
      </p:pic>
    </p:spTree>
    <p:extLst>
      <p:ext uri="{BB962C8B-B14F-4D97-AF65-F5344CB8AC3E}">
        <p14:creationId xmlns:p14="http://schemas.microsoft.com/office/powerpoint/2010/main" val="137878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1870" y="0"/>
            <a:ext cx="8610600" cy="1293028"/>
          </a:xfrm>
        </p:spPr>
        <p:txBody>
          <a:bodyPr/>
          <a:lstStyle/>
          <a:p>
            <a:r>
              <a:rPr lang="en-US" b="1" dirty="0" smtClean="0">
                <a:solidFill>
                  <a:schemeClr val="accent2"/>
                </a:solidFill>
              </a:rPr>
              <a:t>Green house effect</a:t>
            </a:r>
            <a:endParaRPr lang="en-US" b="1" dirty="0">
              <a:solidFill>
                <a:schemeClr val="accent2"/>
              </a:solidFill>
            </a:endParaRPr>
          </a:p>
        </p:txBody>
      </p:sp>
      <p:sp>
        <p:nvSpPr>
          <p:cNvPr id="3" name="Content Placeholder 2"/>
          <p:cNvSpPr>
            <a:spLocks noGrp="1"/>
          </p:cNvSpPr>
          <p:nvPr>
            <p:ph idx="1"/>
          </p:nvPr>
        </p:nvSpPr>
        <p:spPr>
          <a:xfrm>
            <a:off x="165296" y="1294229"/>
            <a:ext cx="6530926" cy="4024125"/>
          </a:xfrm>
        </p:spPr>
        <p:txBody>
          <a:bodyPr>
            <a:normAutofit lnSpcReduction="10000"/>
          </a:bodyPr>
          <a:lstStyle/>
          <a:p>
            <a:pPr algn="just">
              <a:lnSpc>
                <a:spcPct val="150000"/>
              </a:lnSpc>
            </a:pPr>
            <a:r>
              <a:rPr lang="en-GB" dirty="0"/>
              <a:t>Greenhouse gasses (including </a:t>
            </a:r>
            <a:r>
              <a:rPr lang="en-US" dirty="0"/>
              <a:t>CO</a:t>
            </a:r>
            <a:r>
              <a:rPr lang="en-US" baseline="-25000" dirty="0"/>
              <a:t>2</a:t>
            </a:r>
            <a:r>
              <a:rPr lang="en-US" dirty="0"/>
              <a:t>) </a:t>
            </a:r>
            <a:r>
              <a:rPr lang="en-GB" dirty="0"/>
              <a:t>accumulate in the atmosphere.  They absorb thermal radiation (heat) from the Earth’s surface, and redirect it back down to the Earth, heating up our planet. This is called the GREENHOUSE EFFECT. </a:t>
            </a:r>
          </a:p>
          <a:p>
            <a:pPr algn="just">
              <a:lnSpc>
                <a:spcPct val="150000"/>
              </a:lnSpc>
            </a:pPr>
            <a:r>
              <a:rPr lang="en-US" dirty="0"/>
              <a:t>W</a:t>
            </a:r>
            <a:r>
              <a:rPr lang="en-US" dirty="0" smtClean="0"/>
              <a:t>ithout </a:t>
            </a:r>
            <a:r>
              <a:rPr lang="en-US" dirty="0"/>
              <a:t>the Greenhouse Effect, the Earth would be too cold for </a:t>
            </a:r>
            <a:r>
              <a:rPr lang="en-US" dirty="0" smtClean="0"/>
              <a:t>life</a:t>
            </a:r>
            <a:r>
              <a:rPr lang="mr-IN" dirty="0" smtClean="0"/>
              <a:t>…</a:t>
            </a:r>
            <a:r>
              <a:rPr lang="en-US" dirty="0" smtClean="0"/>
              <a:t>.</a:t>
            </a:r>
            <a:endParaRPr lang="en-GB" dirty="0"/>
          </a:p>
          <a:p>
            <a:pPr algn="just">
              <a:lnSpc>
                <a:spcPct val="150000"/>
              </a:lnSpc>
            </a:pP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7427" y="4923693"/>
            <a:ext cx="1348392" cy="1765495"/>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209" t="3826" r="2201" b="3593"/>
          <a:stretch/>
        </p:blipFill>
        <p:spPr>
          <a:xfrm>
            <a:off x="7680960" y="1589648"/>
            <a:ext cx="4135901" cy="3879411"/>
          </a:xfrm>
          <a:prstGeom prst="rect">
            <a:avLst/>
          </a:prstGeom>
        </p:spPr>
      </p:pic>
    </p:spTree>
    <p:extLst>
      <p:ext uri="{BB962C8B-B14F-4D97-AF65-F5344CB8AC3E}">
        <p14:creationId xmlns:p14="http://schemas.microsoft.com/office/powerpoint/2010/main" val="2011619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7803" y="370478"/>
            <a:ext cx="8610600" cy="1293028"/>
          </a:xfrm>
        </p:spPr>
        <p:txBody>
          <a:bodyPr/>
          <a:lstStyle/>
          <a:p>
            <a:r>
              <a:rPr lang="en-US" b="1" dirty="0" smtClean="0">
                <a:solidFill>
                  <a:schemeClr val="accent2"/>
                </a:solidFill>
              </a:rPr>
              <a:t>Green house effect cont.</a:t>
            </a:r>
            <a:r>
              <a:rPr lang="mr-IN" b="1" dirty="0" smtClean="0">
                <a:solidFill>
                  <a:schemeClr val="accent2"/>
                </a:solidFill>
              </a:rPr>
              <a:t>…</a:t>
            </a:r>
            <a:endParaRPr lang="en-US" b="1" dirty="0">
              <a:solidFill>
                <a:schemeClr val="accent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57069" y="2096086"/>
            <a:ext cx="5336051" cy="245458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112" y="2124222"/>
            <a:ext cx="5850577" cy="2412609"/>
          </a:xfrm>
          <a:prstGeom prst="rect">
            <a:avLst/>
          </a:prstGeom>
        </p:spPr>
      </p:pic>
      <p:sp>
        <p:nvSpPr>
          <p:cNvPr id="6" name="TextBox 5"/>
          <p:cNvSpPr txBox="1"/>
          <p:nvPr/>
        </p:nvSpPr>
        <p:spPr>
          <a:xfrm>
            <a:off x="464234" y="4726745"/>
            <a:ext cx="11268221" cy="1938992"/>
          </a:xfrm>
          <a:prstGeom prst="rect">
            <a:avLst/>
          </a:prstGeom>
          <a:noFill/>
        </p:spPr>
        <p:txBody>
          <a:bodyPr wrap="square" rtlCol="0">
            <a:spAutoFit/>
          </a:bodyPr>
          <a:lstStyle/>
          <a:p>
            <a:pPr marL="285750" indent="-285750" algn="just">
              <a:lnSpc>
                <a:spcPct val="150000"/>
              </a:lnSpc>
              <a:buFont typeface="Arial" charset="0"/>
              <a:buChar char="•"/>
            </a:pPr>
            <a:r>
              <a:rPr lang="en-US" sz="2000" dirty="0" smtClean="0"/>
              <a:t>The graphs above shows how all the components of green house effect are a combined effect of natural process and climate change.</a:t>
            </a:r>
          </a:p>
          <a:p>
            <a:pPr marL="285750" indent="-285750" algn="just">
              <a:lnSpc>
                <a:spcPct val="150000"/>
              </a:lnSpc>
              <a:buFont typeface="Arial" charset="0"/>
              <a:buChar char="•"/>
            </a:pPr>
            <a:r>
              <a:rPr lang="en-US" sz="2000" dirty="0" smtClean="0"/>
              <a:t>Humans play very little role in it’s change.</a:t>
            </a:r>
          </a:p>
          <a:p>
            <a:pPr marL="285750" indent="-285750" algn="just">
              <a:lnSpc>
                <a:spcPct val="150000"/>
              </a:lnSpc>
              <a:buFont typeface="Arial" charset="0"/>
              <a:buChar char="•"/>
            </a:pPr>
            <a:r>
              <a:rPr lang="en-US" sz="2000" b="1" dirty="0" smtClean="0">
                <a:solidFill>
                  <a:srgbClr val="FF0000"/>
                </a:solidFill>
              </a:rPr>
              <a:t>It’s all natural. </a:t>
            </a:r>
            <a:endParaRPr lang="en-US" sz="2000" b="1" dirty="0">
              <a:solidFill>
                <a:srgbClr val="FF0000"/>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008" y="184206"/>
            <a:ext cx="1689296" cy="1736035"/>
          </a:xfrm>
          <a:prstGeom prst="rect">
            <a:avLst/>
          </a:prstGeom>
        </p:spPr>
      </p:pic>
    </p:spTree>
    <p:extLst>
      <p:ext uri="{BB962C8B-B14F-4D97-AF65-F5344CB8AC3E}">
        <p14:creationId xmlns:p14="http://schemas.microsoft.com/office/powerpoint/2010/main" val="5862260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2686" y="-135513"/>
            <a:ext cx="8610600" cy="1293028"/>
          </a:xfrm>
        </p:spPr>
        <p:txBody>
          <a:bodyPr/>
          <a:lstStyle/>
          <a:p>
            <a:r>
              <a:rPr lang="en-US" b="1" dirty="0" smtClean="0">
                <a:solidFill>
                  <a:schemeClr val="accent2"/>
                </a:solidFill>
              </a:rPr>
              <a:t>A NEUTRAL STAND-POINT</a:t>
            </a:r>
            <a:endParaRPr lang="en-US" b="1" dirty="0">
              <a:solidFill>
                <a:schemeClr val="accent2"/>
              </a:solidFill>
            </a:endParaRP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6470" y="1613353"/>
            <a:ext cx="6041521" cy="4671331"/>
          </a:xfrm>
        </p:spPr>
      </p:pic>
      <p:sp>
        <p:nvSpPr>
          <p:cNvPr id="5" name="TextBox 4"/>
          <p:cNvSpPr txBox="1"/>
          <p:nvPr/>
        </p:nvSpPr>
        <p:spPr>
          <a:xfrm>
            <a:off x="6299200" y="1025281"/>
            <a:ext cx="5791200" cy="5632311"/>
          </a:xfrm>
          <a:prstGeom prst="rect">
            <a:avLst/>
          </a:prstGeom>
          <a:noFill/>
        </p:spPr>
        <p:txBody>
          <a:bodyPr wrap="square" rtlCol="0">
            <a:spAutoFit/>
          </a:bodyPr>
          <a:lstStyle/>
          <a:p>
            <a:pPr marL="285750" indent="-285750" algn="just">
              <a:lnSpc>
                <a:spcPct val="150000"/>
              </a:lnSpc>
              <a:buFont typeface="Arial" charset="0"/>
              <a:buChar char="•"/>
            </a:pPr>
            <a:r>
              <a:rPr lang="en-US" sz="2000" dirty="0" smtClean="0"/>
              <a:t>Global climate change is one of the most primary concern today. Not to forget, apart from its scientific and environmental reasons, it has become popular more because of its political takes.</a:t>
            </a:r>
          </a:p>
          <a:p>
            <a:pPr marL="285750" indent="-285750" algn="just">
              <a:lnSpc>
                <a:spcPct val="150000"/>
              </a:lnSpc>
              <a:buFont typeface="Arial" charset="0"/>
              <a:buChar char="•"/>
            </a:pPr>
            <a:r>
              <a:rPr lang="en-US" sz="2000" dirty="0" smtClean="0"/>
              <a:t>It is difficult to come up with the the accurate percentage on natural and/or human induced data.</a:t>
            </a:r>
          </a:p>
          <a:p>
            <a:pPr marL="285750" indent="-285750" algn="just">
              <a:lnSpc>
                <a:spcPct val="150000"/>
              </a:lnSpc>
              <a:buFont typeface="Arial" charset="0"/>
              <a:buChar char="•"/>
            </a:pPr>
            <a:r>
              <a:rPr lang="en-US" sz="2000" dirty="0" smtClean="0"/>
              <a:t>For example, we have the graphs for CO2 increase. But no graphs for how much of these CO2 is human induced and how much is natural induced.</a:t>
            </a:r>
            <a:endParaRPr lang="en-US" sz="2000" dirty="0"/>
          </a:p>
        </p:txBody>
      </p:sp>
    </p:spTree>
    <p:extLst>
      <p:ext uri="{BB962C8B-B14F-4D97-AF65-F5344CB8AC3E}">
        <p14:creationId xmlns:p14="http://schemas.microsoft.com/office/powerpoint/2010/main" val="2123040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98316"/>
            <a:ext cx="8610600" cy="1293028"/>
          </a:xfrm>
        </p:spPr>
        <p:txBody>
          <a:bodyPr/>
          <a:lstStyle/>
          <a:p>
            <a:r>
              <a:rPr lang="en-US" b="1" dirty="0" smtClean="0">
                <a:solidFill>
                  <a:schemeClr val="accent2"/>
                </a:solidFill>
              </a:rPr>
              <a:t>conclusion</a:t>
            </a:r>
            <a:endParaRPr lang="en-US" b="1" dirty="0">
              <a:solidFill>
                <a:schemeClr val="accent2"/>
              </a:solidFill>
            </a:endParaRPr>
          </a:p>
        </p:txBody>
      </p:sp>
      <p:sp>
        <p:nvSpPr>
          <p:cNvPr id="3" name="Content Placeholder 2"/>
          <p:cNvSpPr>
            <a:spLocks noGrp="1"/>
          </p:cNvSpPr>
          <p:nvPr>
            <p:ph idx="1"/>
          </p:nvPr>
        </p:nvSpPr>
        <p:spPr>
          <a:xfrm>
            <a:off x="613229" y="1207588"/>
            <a:ext cx="10820400" cy="4024125"/>
          </a:xfrm>
        </p:spPr>
        <p:txBody>
          <a:bodyPr/>
          <a:lstStyle/>
          <a:p>
            <a:pPr algn="just">
              <a:lnSpc>
                <a:spcPct val="150000"/>
              </a:lnSpc>
            </a:pPr>
            <a:r>
              <a:rPr lang="en-US" dirty="0" smtClean="0"/>
              <a:t>Even if there are multiple natural factors affecting global climate, it is always good to have humans not involved in being the cause.</a:t>
            </a:r>
          </a:p>
          <a:p>
            <a:pPr algn="just">
              <a:lnSpc>
                <a:spcPct val="150000"/>
              </a:lnSpc>
            </a:pPr>
            <a:r>
              <a:rPr lang="en-US" dirty="0" smtClean="0"/>
              <a:t>This might not stop the climate change, but will definitely ease from the rapidness of the change. </a:t>
            </a:r>
          </a:p>
          <a:p>
            <a:pPr algn="just">
              <a:lnSpc>
                <a:spcPct val="150000"/>
              </a:lnSpc>
            </a:pPr>
            <a:r>
              <a:rPr lang="en-US" dirty="0" smtClean="0"/>
              <a:t>In the spirit of the “</a:t>
            </a:r>
            <a:r>
              <a:rPr lang="en-US" b="1" dirty="0" smtClean="0">
                <a:solidFill>
                  <a:schemeClr val="accent2"/>
                </a:solidFill>
              </a:rPr>
              <a:t>Earth day</a:t>
            </a:r>
            <a:r>
              <a:rPr lang="en-US" dirty="0" smtClean="0"/>
              <a:t>” coming up,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429"/>
          <a:stretch/>
        </p:blipFill>
        <p:spPr>
          <a:xfrm>
            <a:off x="8998858" y="3088290"/>
            <a:ext cx="2203554" cy="34866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600" y="4377872"/>
            <a:ext cx="3810000" cy="2305050"/>
          </a:xfrm>
          <a:prstGeom prst="rect">
            <a:avLst/>
          </a:prstGeom>
        </p:spPr>
      </p:pic>
      <p:cxnSp>
        <p:nvCxnSpPr>
          <p:cNvPr id="9" name="Curved Connector 8"/>
          <p:cNvCxnSpPr/>
          <p:nvPr/>
        </p:nvCxnSpPr>
        <p:spPr>
          <a:xfrm rot="16200000" flipH="1">
            <a:off x="6545942" y="3875315"/>
            <a:ext cx="464458" cy="435428"/>
          </a:xfrm>
          <a:prstGeom prst="curvedConnector3">
            <a:avLst/>
          </a:prstGeom>
          <a:ln w="57150">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4797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400957"/>
            <a:ext cx="8610600" cy="1293028"/>
          </a:xfrm>
        </p:spPr>
        <p:txBody>
          <a:bodyPr/>
          <a:lstStyle/>
          <a:p>
            <a:r>
              <a:rPr lang="en-US" b="1" dirty="0" smtClean="0">
                <a:solidFill>
                  <a:schemeClr val="accent2"/>
                </a:solidFill>
              </a:rPr>
              <a:t>The great debate</a:t>
            </a:r>
            <a:r>
              <a:rPr lang="mr-IN" b="1" dirty="0" smtClean="0">
                <a:solidFill>
                  <a:schemeClr val="accent2"/>
                </a:solidFill>
              </a:rPr>
              <a:t>…</a:t>
            </a:r>
            <a:endParaRPr lang="en-US" b="1" dirty="0">
              <a:solidFill>
                <a:schemeClr val="accent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250" y="1885785"/>
            <a:ext cx="4122380" cy="2975843"/>
          </a:xfrm>
        </p:spPr>
      </p:pic>
      <p:sp>
        <p:nvSpPr>
          <p:cNvPr id="5" name="TextBox 4"/>
          <p:cNvSpPr txBox="1"/>
          <p:nvPr/>
        </p:nvSpPr>
        <p:spPr>
          <a:xfrm>
            <a:off x="5638800" y="2907323"/>
            <a:ext cx="1368565" cy="830997"/>
          </a:xfrm>
          <a:prstGeom prst="rect">
            <a:avLst/>
          </a:prstGeom>
          <a:noFill/>
        </p:spPr>
        <p:txBody>
          <a:bodyPr wrap="square" rtlCol="0">
            <a:spAutoFit/>
          </a:bodyPr>
          <a:lstStyle/>
          <a:p>
            <a:r>
              <a:rPr lang="en-US" sz="4800" dirty="0" smtClean="0">
                <a:latin typeface="Apple Chancery" charset="0"/>
                <a:ea typeface="Apple Chancery" charset="0"/>
                <a:cs typeface="Apple Chancery" charset="0"/>
              </a:rPr>
              <a:t>OR</a:t>
            </a:r>
            <a:endParaRPr lang="en-US" sz="4800" dirty="0">
              <a:latin typeface="Apple Chancery" charset="0"/>
              <a:ea typeface="Apple Chancery" charset="0"/>
              <a:cs typeface="Apple Chancery"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35" y="1875691"/>
            <a:ext cx="4036796" cy="296300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038" y="4994307"/>
            <a:ext cx="2283393" cy="1412001"/>
          </a:xfrm>
          <a:prstGeom prst="rect">
            <a:avLst/>
          </a:prstGeom>
        </p:spPr>
      </p:pic>
    </p:spTree>
    <p:extLst>
      <p:ext uri="{BB962C8B-B14F-4D97-AF65-F5344CB8AC3E}">
        <p14:creationId xmlns:p14="http://schemas.microsoft.com/office/powerpoint/2010/main" val="8633447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923" y="84434"/>
            <a:ext cx="8610600" cy="1293028"/>
          </a:xfrm>
        </p:spPr>
        <p:txBody>
          <a:bodyPr/>
          <a:lstStyle/>
          <a:p>
            <a:r>
              <a:rPr lang="en-US" b="1" dirty="0">
                <a:solidFill>
                  <a:schemeClr val="accent2"/>
                </a:solidFill>
              </a:rPr>
              <a:t>What is climate change </a:t>
            </a:r>
            <a:r>
              <a:rPr lang="en-US" b="1" dirty="0">
                <a:solidFill>
                  <a:schemeClr val="accent2"/>
                </a:solidFill>
                <a:latin typeface="Times New Roman" charset="0"/>
                <a:ea typeface="Times New Roman" charset="0"/>
                <a:cs typeface="Times New Roman" charset="0"/>
              </a:rPr>
              <a:t>?</a:t>
            </a:r>
            <a:r>
              <a:rPr lang="en-US" b="1" dirty="0">
                <a:solidFill>
                  <a:schemeClr val="accent2"/>
                </a:solidFill>
              </a:rPr>
              <a:t> </a:t>
            </a:r>
          </a:p>
        </p:txBody>
      </p:sp>
      <p:sp>
        <p:nvSpPr>
          <p:cNvPr id="3" name="Content Placeholder 2"/>
          <p:cNvSpPr>
            <a:spLocks noGrp="1"/>
          </p:cNvSpPr>
          <p:nvPr>
            <p:ph idx="1"/>
          </p:nvPr>
        </p:nvSpPr>
        <p:spPr>
          <a:xfrm>
            <a:off x="233289" y="1080868"/>
            <a:ext cx="11161542" cy="4475869"/>
          </a:xfrm>
        </p:spPr>
        <p:txBody>
          <a:bodyPr>
            <a:noAutofit/>
          </a:bodyPr>
          <a:lstStyle/>
          <a:p>
            <a:pPr algn="just">
              <a:lnSpc>
                <a:spcPct val="150000"/>
              </a:lnSpc>
              <a:spcBef>
                <a:spcPct val="0"/>
              </a:spcBef>
              <a:buFont typeface="Wingdings" charset="2"/>
              <a:buChar char="Ø"/>
            </a:pPr>
            <a:r>
              <a:rPr lang="en-US" altLang="x-none" sz="2000" dirty="0" smtClean="0">
                <a:latin typeface="+mj-lt"/>
                <a:ea typeface="+mj-ea"/>
                <a:cs typeface="+mj-cs"/>
              </a:rPr>
              <a:t>Climate is the aggregated pattern of weather, meaning averages, extremes, timing, and spatial distribution of…</a:t>
            </a:r>
          </a:p>
          <a:p>
            <a:pPr lvl="1" algn="just">
              <a:lnSpc>
                <a:spcPct val="150000"/>
              </a:lnSpc>
              <a:spcBef>
                <a:spcPct val="40000"/>
              </a:spcBef>
            </a:pPr>
            <a:r>
              <a:rPr lang="en-US" altLang="x-none" dirty="0" smtClean="0">
                <a:latin typeface="+mj-lt"/>
                <a:ea typeface="+mj-ea"/>
                <a:cs typeface="+mj-cs"/>
              </a:rPr>
              <a:t>Hot &amp; cold</a:t>
            </a:r>
          </a:p>
          <a:p>
            <a:pPr lvl="1" algn="just">
              <a:lnSpc>
                <a:spcPct val="150000"/>
              </a:lnSpc>
              <a:spcBef>
                <a:spcPct val="40000"/>
              </a:spcBef>
            </a:pPr>
            <a:r>
              <a:rPr lang="en-US" altLang="x-none" dirty="0" smtClean="0">
                <a:latin typeface="+mj-lt"/>
                <a:ea typeface="+mj-ea"/>
                <a:cs typeface="+mj-cs"/>
              </a:rPr>
              <a:t>Cloudy &amp; clear</a:t>
            </a:r>
          </a:p>
          <a:p>
            <a:pPr lvl="1" algn="just">
              <a:lnSpc>
                <a:spcPct val="150000"/>
              </a:lnSpc>
              <a:spcBef>
                <a:spcPct val="40000"/>
              </a:spcBef>
            </a:pPr>
            <a:r>
              <a:rPr lang="en-US" altLang="x-none" dirty="0" smtClean="0">
                <a:latin typeface="+mj-lt"/>
                <a:ea typeface="+mj-ea"/>
                <a:cs typeface="+mj-cs"/>
              </a:rPr>
              <a:t>Humid &amp; dry</a:t>
            </a:r>
          </a:p>
          <a:p>
            <a:pPr lvl="1" algn="just">
              <a:lnSpc>
                <a:spcPct val="150000"/>
              </a:lnSpc>
              <a:spcBef>
                <a:spcPct val="40000"/>
              </a:spcBef>
            </a:pPr>
            <a:r>
              <a:rPr lang="en-US" altLang="x-none" dirty="0" smtClean="0">
                <a:latin typeface="+mj-lt"/>
                <a:ea typeface="+mj-ea"/>
                <a:cs typeface="+mj-cs"/>
              </a:rPr>
              <a:t>Drizzles &amp; downpours</a:t>
            </a:r>
          </a:p>
          <a:p>
            <a:pPr lvl="1" algn="just">
              <a:lnSpc>
                <a:spcPct val="150000"/>
              </a:lnSpc>
              <a:spcBef>
                <a:spcPct val="40000"/>
              </a:spcBef>
            </a:pPr>
            <a:r>
              <a:rPr lang="en-US" altLang="x-none" dirty="0" smtClean="0">
                <a:latin typeface="+mj-lt"/>
                <a:ea typeface="+mj-ea"/>
                <a:cs typeface="+mj-cs"/>
              </a:rPr>
              <a:t>Snowfall, snowpack, &amp; snowmelt</a:t>
            </a:r>
          </a:p>
          <a:p>
            <a:pPr lvl="1" algn="just">
              <a:lnSpc>
                <a:spcPct val="150000"/>
              </a:lnSpc>
              <a:spcBef>
                <a:spcPct val="40000"/>
              </a:spcBef>
            </a:pPr>
            <a:r>
              <a:rPr lang="en-US" altLang="x-none" dirty="0" smtClean="0">
                <a:latin typeface="+mj-lt"/>
                <a:ea typeface="+mj-ea"/>
                <a:cs typeface="+mj-cs"/>
              </a:rPr>
              <a:t>Blizzards, tornadoes, &amp; typhoons.</a:t>
            </a:r>
          </a:p>
          <a:p>
            <a:pPr marL="0" indent="0" algn="just">
              <a:lnSpc>
                <a:spcPct val="150000"/>
              </a:lnSpc>
              <a:buNone/>
            </a:pPr>
            <a:r>
              <a:rPr lang="en-US" sz="2000" b="1" dirty="0" smtClean="0">
                <a:solidFill>
                  <a:srgbClr val="FF0000"/>
                </a:solidFill>
                <a:latin typeface="+mj-lt"/>
                <a:ea typeface="+mj-ea"/>
                <a:cs typeface="+mj-cs"/>
              </a:rPr>
              <a:t>                       Climate change = Altered patterns</a:t>
            </a:r>
            <a:endParaRPr lang="en-US" sz="2000" b="1" dirty="0">
              <a:solidFill>
                <a:srgbClr val="FF0000"/>
              </a:solidFill>
              <a:latin typeface="+mj-lt"/>
              <a:ea typeface="+mj-ea"/>
              <a:cs typeface="+mj-cs"/>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b="47525"/>
          <a:stretch>
            <a:fillRect/>
          </a:stretch>
        </p:blipFill>
        <p:spPr bwMode="auto">
          <a:xfrm>
            <a:off x="6494585" y="1735014"/>
            <a:ext cx="5328137" cy="2651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5008" y="4403462"/>
            <a:ext cx="3767700" cy="245453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3531" y="2145348"/>
            <a:ext cx="2738511" cy="1927912"/>
          </a:xfrm>
          <a:prstGeom prst="rect">
            <a:avLst/>
          </a:prstGeom>
        </p:spPr>
      </p:pic>
    </p:spTree>
    <p:extLst>
      <p:ext uri="{BB962C8B-B14F-4D97-AF65-F5344CB8AC3E}">
        <p14:creationId xmlns:p14="http://schemas.microsoft.com/office/powerpoint/2010/main" val="1790685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3857" y="0"/>
            <a:ext cx="10187353" cy="1293028"/>
          </a:xfrm>
        </p:spPr>
        <p:txBody>
          <a:bodyPr>
            <a:normAutofit/>
          </a:bodyPr>
          <a:lstStyle/>
          <a:p>
            <a:pPr algn="ctr"/>
            <a:r>
              <a:rPr lang="en-US" b="1" u="sng" cap="none" dirty="0" smtClean="0">
                <a:solidFill>
                  <a:schemeClr val="accent2"/>
                </a:solidFill>
              </a:rPr>
              <a:t>Earth’s Climate Is Not Constant</a:t>
            </a:r>
            <a:endParaRPr lang="en-US" b="1" u="sng" cap="none" dirty="0">
              <a:solidFill>
                <a:schemeClr val="accent2"/>
              </a:solidFill>
            </a:endParaRPr>
          </a:p>
        </p:txBody>
      </p:sp>
      <p:grpSp>
        <p:nvGrpSpPr>
          <p:cNvPr id="4" name="Group 3"/>
          <p:cNvGrpSpPr/>
          <p:nvPr/>
        </p:nvGrpSpPr>
        <p:grpSpPr>
          <a:xfrm>
            <a:off x="449943" y="1217197"/>
            <a:ext cx="5992450" cy="2920825"/>
            <a:chOff x="0" y="1188168"/>
            <a:chExt cx="5992450" cy="2920825"/>
          </a:xfrm>
        </p:grpSpPr>
        <p:pic>
          <p:nvPicPr>
            <p:cNvPr id="14" name="Picture 8" descr="Hot and cold earth">
              <a:hlinkClick r:id="rId2" invalidUrl="http://www.allposters.com/gallery.asp?startat=/getposter.asp&amp;APNum=7778282&amp;CID=3B9B5D38EEEE4F189B7623011065C4FC&amp;PPID=1&amp;Search=half of earth melting&amp;f=t&amp;FindID=0&amp;P=1&amp;PP=1&amp;sortby=PD&amp;c=c&amp;page=1"/>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76405" y="1188168"/>
              <a:ext cx="2189017" cy="2189017"/>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0" y="1957754"/>
              <a:ext cx="2071401" cy="369332"/>
            </a:xfrm>
            <a:prstGeom prst="rect">
              <a:avLst/>
            </a:prstGeom>
            <a:noFill/>
          </p:spPr>
          <p:txBody>
            <a:bodyPr wrap="none" rtlCol="0">
              <a:spAutoFit/>
            </a:bodyPr>
            <a:lstStyle/>
            <a:p>
              <a:pPr algn="ctr"/>
              <a:r>
                <a:rPr lang="en-US" dirty="0" smtClean="0"/>
                <a:t>It has </a:t>
              </a:r>
              <a:r>
                <a:rPr lang="en-US" b="1" dirty="0" smtClean="0">
                  <a:solidFill>
                    <a:srgbClr val="FF0000"/>
                  </a:solidFill>
                </a:rPr>
                <a:t>warmed</a:t>
              </a:r>
              <a:r>
                <a:rPr lang="mr-IN" dirty="0" smtClean="0"/>
                <a:t>…</a:t>
              </a:r>
              <a:r>
                <a:rPr lang="en-US" dirty="0" smtClean="0"/>
                <a:t>.</a:t>
              </a:r>
              <a:endParaRPr lang="en-US" dirty="0"/>
            </a:p>
          </p:txBody>
        </p:sp>
        <p:sp>
          <p:nvSpPr>
            <p:cNvPr id="16" name="TextBox 15"/>
            <p:cNvSpPr txBox="1"/>
            <p:nvPr/>
          </p:nvSpPr>
          <p:spPr>
            <a:xfrm>
              <a:off x="4232032" y="1992924"/>
              <a:ext cx="1760418" cy="369332"/>
            </a:xfrm>
            <a:prstGeom prst="rect">
              <a:avLst/>
            </a:prstGeom>
            <a:noFill/>
          </p:spPr>
          <p:txBody>
            <a:bodyPr wrap="none" rtlCol="0">
              <a:spAutoFit/>
            </a:bodyPr>
            <a:lstStyle/>
            <a:p>
              <a:pPr algn="ctr"/>
              <a:r>
                <a:rPr lang="en-US" dirty="0" smtClean="0"/>
                <a:t>....and </a:t>
              </a:r>
              <a:r>
                <a:rPr lang="en-US" b="1" dirty="0" smtClean="0">
                  <a:solidFill>
                    <a:srgbClr val="00B0F0"/>
                  </a:solidFill>
                </a:rPr>
                <a:t>cooled</a:t>
              </a:r>
              <a:endParaRPr lang="en-US" b="1" dirty="0">
                <a:solidFill>
                  <a:srgbClr val="00B0F0"/>
                </a:solidFill>
              </a:endParaRPr>
            </a:p>
          </p:txBody>
        </p:sp>
        <p:sp>
          <p:nvSpPr>
            <p:cNvPr id="17" name="TextBox 16"/>
            <p:cNvSpPr txBox="1"/>
            <p:nvPr/>
          </p:nvSpPr>
          <p:spPr>
            <a:xfrm>
              <a:off x="1899137" y="3739661"/>
              <a:ext cx="2462534" cy="369332"/>
            </a:xfrm>
            <a:prstGeom prst="rect">
              <a:avLst/>
            </a:prstGeom>
            <a:noFill/>
          </p:spPr>
          <p:txBody>
            <a:bodyPr wrap="none" rtlCol="0">
              <a:spAutoFit/>
            </a:bodyPr>
            <a:lstStyle/>
            <a:p>
              <a:pPr algn="ctr"/>
              <a:r>
                <a:rPr lang="en-US" dirty="0" smtClean="0"/>
                <a:t>For </a:t>
              </a:r>
              <a:r>
                <a:rPr lang="en-US" b="1" dirty="0" smtClean="0">
                  <a:solidFill>
                    <a:srgbClr val="00B050"/>
                  </a:solidFill>
                </a:rPr>
                <a:t>BILLIONS</a:t>
              </a:r>
              <a:r>
                <a:rPr lang="en-US" dirty="0" smtClean="0"/>
                <a:t> of years</a:t>
              </a:r>
              <a:endParaRPr lang="en-US" dirty="0"/>
            </a:p>
          </p:txBody>
        </p:sp>
      </p:grpSp>
      <p:pic>
        <p:nvPicPr>
          <p:cNvPr id="10" name="Picture 9" descr="Fig1_2007annual"/>
          <p:cNvPicPr>
            <a:picLocks noChangeAspect="1" noChangeArrowheads="1"/>
          </p:cNvPicPr>
          <p:nvPr/>
        </p:nvPicPr>
        <p:blipFill>
          <a:blip r:embed="rId4">
            <a:extLst>
              <a:ext uri="{28A0092B-C50C-407E-A947-70E740481C1C}">
                <a14:useLocalDpi xmlns:a14="http://schemas.microsoft.com/office/drawing/2010/main" val="0"/>
              </a:ext>
            </a:extLst>
          </a:blip>
          <a:srcRect l="3636" t="27061" r="51825" b="36475"/>
          <a:stretch>
            <a:fillRect/>
          </a:stretch>
        </p:blipFill>
        <p:spPr bwMode="auto">
          <a:xfrm>
            <a:off x="1335315" y="4256628"/>
            <a:ext cx="3860800" cy="244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314" y="1155592"/>
            <a:ext cx="4731657" cy="3627024"/>
          </a:xfrm>
          <a:prstGeom prst="rect">
            <a:avLst/>
          </a:prstGeom>
        </p:spPr>
      </p:pic>
      <p:sp>
        <p:nvSpPr>
          <p:cNvPr id="6" name="TextBox 5"/>
          <p:cNvSpPr txBox="1"/>
          <p:nvPr/>
        </p:nvSpPr>
        <p:spPr>
          <a:xfrm>
            <a:off x="6066972" y="4862286"/>
            <a:ext cx="5878286" cy="1417183"/>
          </a:xfrm>
          <a:prstGeom prst="rect">
            <a:avLst/>
          </a:prstGeom>
          <a:noFill/>
        </p:spPr>
        <p:txBody>
          <a:bodyPr wrap="square" rtlCol="0">
            <a:spAutoFit/>
          </a:bodyPr>
          <a:lstStyle/>
          <a:p>
            <a:pPr marL="285750" indent="-285750" algn="just">
              <a:lnSpc>
                <a:spcPct val="150000"/>
              </a:lnSpc>
              <a:buFont typeface="Arial" charset="0"/>
              <a:buChar char="•"/>
            </a:pPr>
            <a:r>
              <a:rPr lang="en-US" sz="2000" dirty="0" smtClean="0"/>
              <a:t>These graphs are the proof of how Earth’s climate has fluctuated drastically over the years.</a:t>
            </a:r>
            <a:endParaRPr lang="en-US" sz="2000" dirty="0"/>
          </a:p>
        </p:txBody>
      </p:sp>
    </p:spTree>
    <p:extLst>
      <p:ext uri="{BB962C8B-B14F-4D97-AF65-F5344CB8AC3E}">
        <p14:creationId xmlns:p14="http://schemas.microsoft.com/office/powerpoint/2010/main" val="15967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7312" y="0"/>
            <a:ext cx="8610600" cy="1293028"/>
          </a:xfrm>
        </p:spPr>
        <p:txBody>
          <a:bodyPr/>
          <a:lstStyle/>
          <a:p>
            <a:r>
              <a:rPr lang="en-US" b="1" dirty="0" smtClean="0">
                <a:solidFill>
                  <a:schemeClr val="accent2"/>
                </a:solidFill>
              </a:rPr>
              <a:t>It’s happening</a:t>
            </a:r>
            <a:r>
              <a:rPr lang="mr-IN" b="1" dirty="0" smtClean="0">
                <a:solidFill>
                  <a:schemeClr val="accent2"/>
                </a:solidFill>
              </a:rPr>
              <a:t>…</a:t>
            </a:r>
            <a:endParaRPr lang="en-US" b="1" dirty="0">
              <a:solidFill>
                <a:schemeClr val="accent2"/>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023" y="1005736"/>
            <a:ext cx="4423606" cy="30249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8694" y="978580"/>
            <a:ext cx="4590849" cy="3070906"/>
          </a:xfrm>
          <a:prstGeom prst="rect">
            <a:avLst/>
          </a:prstGeom>
        </p:spPr>
      </p:pic>
      <p:sp>
        <p:nvSpPr>
          <p:cNvPr id="6" name="TextBox 5"/>
          <p:cNvSpPr txBox="1"/>
          <p:nvPr/>
        </p:nvSpPr>
        <p:spPr>
          <a:xfrm>
            <a:off x="228469" y="4290424"/>
            <a:ext cx="11963531" cy="830997"/>
          </a:xfrm>
          <a:prstGeom prst="rect">
            <a:avLst/>
          </a:prstGeom>
          <a:noFill/>
        </p:spPr>
        <p:txBody>
          <a:bodyPr wrap="none" rtlCol="0">
            <a:spAutoFit/>
          </a:bodyPr>
          <a:lstStyle/>
          <a:p>
            <a:pPr algn="ctr"/>
            <a:r>
              <a:rPr lang="en-US" sz="2400" dirty="0" smtClean="0"/>
              <a:t>Climate change is happening. It is not a hoax.</a:t>
            </a:r>
          </a:p>
          <a:p>
            <a:pPr algn="ctr"/>
            <a:r>
              <a:rPr lang="en-US" sz="2400" dirty="0" smtClean="0"/>
              <a:t>The real question: </a:t>
            </a:r>
            <a:r>
              <a:rPr lang="en-US" sz="2400" b="1" u="sng" dirty="0" smtClean="0">
                <a:solidFill>
                  <a:schemeClr val="accent1">
                    <a:lumMod val="60000"/>
                    <a:lumOff val="40000"/>
                  </a:schemeClr>
                </a:solidFill>
              </a:rPr>
              <a:t>Is Global warming man-made or is it happening regardless</a:t>
            </a:r>
            <a:r>
              <a:rPr lang="en-US" sz="2400" b="1" dirty="0" smtClean="0">
                <a:solidFill>
                  <a:schemeClr val="accent1">
                    <a:lumMod val="60000"/>
                    <a:lumOff val="40000"/>
                  </a:schemeClr>
                </a:solidFill>
                <a:latin typeface="Times New Roman" charset="0"/>
                <a:ea typeface="Times New Roman" charset="0"/>
                <a:cs typeface="Times New Roman" charset="0"/>
              </a:rPr>
              <a:t>??</a:t>
            </a:r>
            <a:endParaRPr lang="en-US" sz="2400" b="1" dirty="0">
              <a:solidFill>
                <a:schemeClr val="accent1">
                  <a:lumMod val="60000"/>
                  <a:lumOff val="40000"/>
                </a:schemeClr>
              </a:solidFill>
              <a:latin typeface="Times New Roman" charset="0"/>
              <a:ea typeface="Times New Roman" charset="0"/>
              <a:cs typeface="Times New Roman" charset="0"/>
            </a:endParaRPr>
          </a:p>
        </p:txBody>
      </p:sp>
      <p:sp>
        <p:nvSpPr>
          <p:cNvPr id="7" name="TextBox 6"/>
          <p:cNvSpPr txBox="1"/>
          <p:nvPr/>
        </p:nvSpPr>
        <p:spPr>
          <a:xfrm>
            <a:off x="4721609" y="6235895"/>
            <a:ext cx="3225563" cy="492443"/>
          </a:xfrm>
          <a:prstGeom prst="rect">
            <a:avLst/>
          </a:prstGeom>
          <a:noFill/>
        </p:spPr>
        <p:txBody>
          <a:bodyPr wrap="none" rtlCol="0">
            <a:spAutoFit/>
          </a:bodyPr>
          <a:lstStyle/>
          <a:p>
            <a:pPr algn="ctr"/>
            <a:r>
              <a:rPr lang="en-US" sz="2600" b="1" u="sng" dirty="0" smtClean="0">
                <a:solidFill>
                  <a:srgbClr val="2AFFEF"/>
                </a:solidFill>
              </a:rPr>
              <a:t>DATA</a:t>
            </a:r>
            <a:r>
              <a:rPr lang="en-US" sz="2600" b="1" dirty="0" smtClean="0">
                <a:solidFill>
                  <a:srgbClr val="2AFFEF"/>
                </a:solidFill>
              </a:rPr>
              <a:t> is the answer</a:t>
            </a:r>
            <a:endParaRPr lang="en-US" sz="2600" b="1" dirty="0">
              <a:solidFill>
                <a:srgbClr val="2AFFEF"/>
              </a:solidFill>
            </a:endParaRPr>
          </a:p>
        </p:txBody>
      </p:sp>
      <p:sp>
        <p:nvSpPr>
          <p:cNvPr id="8" name="Down Arrow 7"/>
          <p:cNvSpPr/>
          <p:nvPr/>
        </p:nvSpPr>
        <p:spPr>
          <a:xfrm>
            <a:off x="5990157" y="5341147"/>
            <a:ext cx="492369" cy="785446"/>
          </a:xfrm>
          <a:prstGeom prst="down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796221" y="5287499"/>
            <a:ext cx="1461644" cy="1461644"/>
          </a:xfrm>
          <a:prstGeom prst="rect">
            <a:avLst/>
          </a:prstGeom>
        </p:spPr>
      </p:pic>
    </p:spTree>
    <p:extLst>
      <p:ext uri="{BB962C8B-B14F-4D97-AF65-F5344CB8AC3E}">
        <p14:creationId xmlns:p14="http://schemas.microsoft.com/office/powerpoint/2010/main" val="9844284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969" y="0"/>
            <a:ext cx="11852031" cy="1293028"/>
          </a:xfrm>
        </p:spPr>
        <p:txBody>
          <a:bodyPr/>
          <a:lstStyle/>
          <a:p>
            <a:r>
              <a:rPr lang="en-US" b="1" cap="none" dirty="0" smtClean="0"/>
              <a:t>Take 1:</a:t>
            </a:r>
            <a:r>
              <a:rPr lang="en-US" b="1" cap="none" dirty="0" smtClean="0">
                <a:solidFill>
                  <a:schemeClr val="accent2"/>
                </a:solidFill>
              </a:rPr>
              <a:t> Global Warming Is Man-made</a:t>
            </a:r>
            <a:endParaRPr lang="en-US" b="1" cap="none" dirty="0">
              <a:solidFill>
                <a:schemeClr val="accent2"/>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281" b="3058"/>
          <a:stretch/>
        </p:blipFill>
        <p:spPr>
          <a:xfrm>
            <a:off x="232019" y="1663211"/>
            <a:ext cx="4713303" cy="3963865"/>
          </a:xfrm>
          <a:prstGeom prst="rect">
            <a:avLst/>
          </a:prstGeom>
        </p:spPr>
      </p:pic>
      <p:sp>
        <p:nvSpPr>
          <p:cNvPr id="5" name="TextBox 4"/>
          <p:cNvSpPr txBox="1"/>
          <p:nvPr/>
        </p:nvSpPr>
        <p:spPr>
          <a:xfrm>
            <a:off x="4992059" y="1131304"/>
            <a:ext cx="7063953" cy="3170099"/>
          </a:xfrm>
          <a:prstGeom prst="rect">
            <a:avLst/>
          </a:prstGeom>
          <a:noFill/>
        </p:spPr>
        <p:txBody>
          <a:bodyPr wrap="square" rtlCol="0">
            <a:spAutoFit/>
          </a:bodyPr>
          <a:lstStyle/>
          <a:p>
            <a:pPr marL="285750" indent="-285750" algn="just">
              <a:lnSpc>
                <a:spcPct val="150000"/>
              </a:lnSpc>
              <a:buFont typeface="Arial" charset="0"/>
              <a:buChar char="•"/>
            </a:pPr>
            <a:r>
              <a:rPr lang="en-US" sz="2000" dirty="0" smtClean="0"/>
              <a:t>This graph shows that except oil and car companies, most of the people including environmentalist believe that global warming is human-induced.</a:t>
            </a:r>
          </a:p>
          <a:p>
            <a:pPr marL="285750" indent="-285750" algn="just">
              <a:lnSpc>
                <a:spcPct val="150000"/>
              </a:lnSpc>
              <a:buFont typeface="Arial" charset="0"/>
              <a:buChar char="•"/>
            </a:pPr>
            <a:r>
              <a:rPr lang="en-US" sz="2000" dirty="0" smtClean="0"/>
              <a:t>Two main reasons of global warming:</a:t>
            </a:r>
          </a:p>
          <a:p>
            <a:pPr marL="742950" lvl="1" indent="-285750" algn="just">
              <a:lnSpc>
                <a:spcPct val="150000"/>
              </a:lnSpc>
              <a:buFont typeface="Arial" charset="0"/>
              <a:buChar char="•"/>
            </a:pPr>
            <a:r>
              <a:rPr lang="en-US" sz="2000" dirty="0" smtClean="0"/>
              <a:t>Increase production of green-house gas</a:t>
            </a:r>
          </a:p>
          <a:p>
            <a:pPr marL="742950" lvl="1" indent="-285750" algn="just">
              <a:lnSpc>
                <a:spcPct val="150000"/>
              </a:lnSpc>
              <a:buFont typeface="Arial" charset="0"/>
              <a:buChar char="•"/>
            </a:pPr>
            <a:r>
              <a:rPr lang="en-US" sz="2000" dirty="0" smtClean="0"/>
              <a:t>Increase in atmospheric carbon dioxide.</a:t>
            </a:r>
          </a:p>
          <a:p>
            <a:endParaRPr lang="en-US" sz="2000" dirty="0" smtClean="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0591"/>
          <a:stretch/>
        </p:blipFill>
        <p:spPr>
          <a:xfrm>
            <a:off x="5723143" y="4262511"/>
            <a:ext cx="5454709" cy="2412608"/>
          </a:xfrm>
          <a:prstGeom prst="rect">
            <a:avLst/>
          </a:prstGeom>
        </p:spPr>
      </p:pic>
    </p:spTree>
    <p:extLst>
      <p:ext uri="{BB962C8B-B14F-4D97-AF65-F5344CB8AC3E}">
        <p14:creationId xmlns:p14="http://schemas.microsoft.com/office/powerpoint/2010/main" val="4399384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0181" y="0"/>
            <a:ext cx="8610600" cy="1293028"/>
          </a:xfrm>
        </p:spPr>
        <p:txBody>
          <a:bodyPr/>
          <a:lstStyle/>
          <a:p>
            <a:r>
              <a:rPr lang="en-US" b="1" u="sng" dirty="0" smtClean="0">
                <a:solidFill>
                  <a:schemeClr val="accent2"/>
                </a:solidFill>
              </a:rPr>
              <a:t>Green house gases:</a:t>
            </a:r>
            <a:endParaRPr lang="en-US" b="1" u="sng" dirty="0">
              <a:solidFill>
                <a:schemeClr val="accent2"/>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31931"/>
          <a:stretch/>
        </p:blipFill>
        <p:spPr>
          <a:xfrm>
            <a:off x="6960665" y="3480158"/>
            <a:ext cx="4842128" cy="3057662"/>
          </a:xfr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8892"/>
          <a:stretch/>
        </p:blipFill>
        <p:spPr>
          <a:xfrm>
            <a:off x="213362" y="4768947"/>
            <a:ext cx="6342184" cy="1830248"/>
          </a:xfrm>
          <a:prstGeom prst="rect">
            <a:avLst/>
          </a:prstGeom>
        </p:spPr>
      </p:pic>
      <p:sp>
        <p:nvSpPr>
          <p:cNvPr id="7" name="Rectangle 6"/>
          <p:cNvSpPr/>
          <p:nvPr/>
        </p:nvSpPr>
        <p:spPr>
          <a:xfrm>
            <a:off x="5373858" y="1014104"/>
            <a:ext cx="6119446" cy="2400657"/>
          </a:xfrm>
          <a:prstGeom prst="rect">
            <a:avLst/>
          </a:prstGeom>
        </p:spPr>
        <p:txBody>
          <a:bodyPr wrap="square">
            <a:spAutoFit/>
          </a:bodyPr>
          <a:lstStyle/>
          <a:p>
            <a:pPr marL="342900" indent="-342900" algn="just">
              <a:lnSpc>
                <a:spcPct val="150000"/>
              </a:lnSpc>
              <a:buFont typeface="Arial" charset="0"/>
              <a:buChar char="•"/>
            </a:pPr>
            <a:r>
              <a:rPr lang="en-US" sz="2000" dirty="0">
                <a:latin typeface="Century Gothic" charset="0"/>
                <a:ea typeface="Century Gothic" charset="0"/>
                <a:cs typeface="Century Gothic" charset="0"/>
              </a:rPr>
              <a:t>Since the dawn of the Industrial Revolution, humans have increasingly been contributing unnatural sources of greenhouse gases into the system, causing the system </a:t>
            </a:r>
            <a:r>
              <a:rPr lang="en-US" sz="2000" dirty="0" smtClean="0">
                <a:latin typeface="Century Gothic" charset="0"/>
                <a:ea typeface="Century Gothic" charset="0"/>
                <a:cs typeface="Century Gothic" charset="0"/>
              </a:rPr>
              <a:t>unbalanced</a:t>
            </a:r>
            <a:r>
              <a:rPr lang="en-US" sz="2000" dirty="0">
                <a:latin typeface="Century Gothic" charset="0"/>
                <a:ea typeface="Century Gothic" charset="0"/>
                <a:cs typeface="Century Gothic" charset="0"/>
              </a:rPr>
              <a:t>.</a:t>
            </a:r>
          </a:p>
        </p:txBody>
      </p:sp>
      <p:pic>
        <p:nvPicPr>
          <p:cNvPr id="8" name="Picture 7"/>
          <p:cNvPicPr>
            <a:picLocks noChangeAspect="1"/>
          </p:cNvPicPr>
          <p:nvPr/>
        </p:nvPicPr>
        <p:blipFill>
          <a:blip r:embed="rId3"/>
          <a:stretch>
            <a:fillRect/>
          </a:stretch>
        </p:blipFill>
        <p:spPr>
          <a:xfrm>
            <a:off x="604909" y="932878"/>
            <a:ext cx="4529797" cy="3544206"/>
          </a:xfrm>
          <a:prstGeom prst="rect">
            <a:avLst/>
          </a:prstGeom>
        </p:spPr>
      </p:pic>
    </p:spTree>
    <p:extLst>
      <p:ext uri="{BB962C8B-B14F-4D97-AF65-F5344CB8AC3E}">
        <p14:creationId xmlns:p14="http://schemas.microsoft.com/office/powerpoint/2010/main" val="1877371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8457" y="111230"/>
            <a:ext cx="8610600" cy="1293028"/>
          </a:xfrm>
        </p:spPr>
        <p:txBody>
          <a:bodyPr/>
          <a:lstStyle/>
          <a:p>
            <a:r>
              <a:rPr lang="en-US" b="1" dirty="0" smtClean="0">
                <a:solidFill>
                  <a:schemeClr val="accent2"/>
                </a:solidFill>
              </a:rPr>
              <a:t>Green house gases cont.</a:t>
            </a:r>
            <a:r>
              <a:rPr lang="mr-IN" b="1" dirty="0" smtClean="0">
                <a:solidFill>
                  <a:schemeClr val="accent2"/>
                </a:solidFill>
              </a:rPr>
              <a:t>…</a:t>
            </a:r>
            <a:endParaRPr lang="en-US" b="1" dirty="0">
              <a:solidFill>
                <a:schemeClr val="accent2"/>
              </a:solidFill>
            </a:endParaRPr>
          </a:p>
        </p:txBody>
      </p:sp>
      <p:sp>
        <p:nvSpPr>
          <p:cNvPr id="3" name="Content Placeholder 2"/>
          <p:cNvSpPr>
            <a:spLocks noGrp="1"/>
          </p:cNvSpPr>
          <p:nvPr>
            <p:ph idx="1"/>
          </p:nvPr>
        </p:nvSpPr>
        <p:spPr>
          <a:xfrm>
            <a:off x="482601" y="1744617"/>
            <a:ext cx="10820400" cy="4024125"/>
          </a:xfrm>
        </p:spPr>
        <p:txBody>
          <a:bodyPr/>
          <a:lstStyle/>
          <a:p>
            <a:r>
              <a:rPr lang="en-US" dirty="0" smtClean="0"/>
              <a:t>Humans are the real face behind increased production of green house gases.</a:t>
            </a:r>
          </a:p>
          <a:p>
            <a:r>
              <a:rPr lang="en-US" dirty="0" smtClean="0"/>
              <a:t>We fuel up this process by polluting the atmosphere. </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826" t="2540" r="1999" b="12200"/>
          <a:stretch/>
        </p:blipFill>
        <p:spPr>
          <a:xfrm>
            <a:off x="667658" y="4082840"/>
            <a:ext cx="3164113" cy="20712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0" y="3306536"/>
            <a:ext cx="5907314" cy="3322864"/>
          </a:xfrm>
          <a:prstGeom prst="rect">
            <a:avLst/>
          </a:prstGeom>
        </p:spPr>
      </p:pic>
      <p:sp>
        <p:nvSpPr>
          <p:cNvPr id="6" name="Notched Right Arrow 5"/>
          <p:cNvSpPr/>
          <p:nvPr/>
        </p:nvSpPr>
        <p:spPr>
          <a:xfrm>
            <a:off x="4238172" y="4978400"/>
            <a:ext cx="1132114" cy="595086"/>
          </a:xfrm>
          <a:prstGeom prst="notchedRightArrow">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684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7248" y="1293592"/>
            <a:ext cx="4957871" cy="3264341"/>
          </a:xfrm>
        </p:spPr>
      </p:pic>
      <p:sp>
        <p:nvSpPr>
          <p:cNvPr id="5" name="TextBox 4"/>
          <p:cNvSpPr txBox="1"/>
          <p:nvPr/>
        </p:nvSpPr>
        <p:spPr>
          <a:xfrm>
            <a:off x="492370" y="4951827"/>
            <a:ext cx="11015002" cy="1477328"/>
          </a:xfrm>
          <a:prstGeom prst="rect">
            <a:avLst/>
          </a:prstGeom>
          <a:noFill/>
        </p:spPr>
        <p:txBody>
          <a:bodyPr wrap="square" rtlCol="0">
            <a:spAutoFit/>
          </a:bodyPr>
          <a:lstStyle/>
          <a:p>
            <a:pPr marL="342900" indent="-342900" algn="just">
              <a:lnSpc>
                <a:spcPct val="150000"/>
              </a:lnSpc>
              <a:buFont typeface="Arial" charset="0"/>
              <a:buChar char="•"/>
            </a:pPr>
            <a:r>
              <a:rPr lang="en-US" sz="2000" dirty="0" smtClean="0"/>
              <a:t>The extra CO2 gas comes from burning fossil fuel. This is a strong evidence to support the belief that humans play a significant role in increasing CO2 gas which further is a harm to the global climate, thereby, causing global warming.</a:t>
            </a:r>
            <a:endParaRPr lang="en-US" sz="20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17107"/>
          <a:stretch/>
        </p:blipFill>
        <p:spPr>
          <a:xfrm>
            <a:off x="6619700" y="1294226"/>
            <a:ext cx="4680409" cy="3305909"/>
          </a:xfrm>
          <a:prstGeom prst="rect">
            <a:avLst/>
          </a:prstGeom>
        </p:spPr>
      </p:pic>
      <p:sp>
        <p:nvSpPr>
          <p:cNvPr id="10" name="Title 1"/>
          <p:cNvSpPr txBox="1">
            <a:spLocks/>
          </p:cNvSpPr>
          <p:nvPr/>
        </p:nvSpPr>
        <p:spPr>
          <a:xfrm>
            <a:off x="279009" y="131327"/>
            <a:ext cx="8610600"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b="1" dirty="0" smtClean="0">
                <a:solidFill>
                  <a:schemeClr val="accent2"/>
                </a:solidFill>
              </a:rPr>
              <a:t>Increase in co</a:t>
            </a:r>
            <a:r>
              <a:rPr lang="en-US" b="1" baseline="-25000" dirty="0" smtClean="0">
                <a:solidFill>
                  <a:schemeClr val="accent2"/>
                </a:solidFill>
              </a:rPr>
              <a:t>2</a:t>
            </a:r>
            <a:endParaRPr lang="en-US" b="1" baseline="-25000" dirty="0">
              <a:solidFill>
                <a:schemeClr val="accent2"/>
              </a:solidFill>
            </a:endParaRPr>
          </a:p>
        </p:txBody>
      </p:sp>
    </p:spTree>
    <p:extLst>
      <p:ext uri="{BB962C8B-B14F-4D97-AF65-F5344CB8AC3E}">
        <p14:creationId xmlns:p14="http://schemas.microsoft.com/office/powerpoint/2010/main" val="1995755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809</TotalTime>
  <Words>800</Words>
  <Application>Microsoft Office PowerPoint</Application>
  <PresentationFormat>Widescreen</PresentationFormat>
  <Paragraphs>69</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 Chancery</vt:lpstr>
      <vt:lpstr>Arial</vt:lpstr>
      <vt:lpstr>Century Gothic</vt:lpstr>
      <vt:lpstr>Mangal</vt:lpstr>
      <vt:lpstr>Times New Roman</vt:lpstr>
      <vt:lpstr>Wingdings</vt:lpstr>
      <vt:lpstr>Vapor Trail</vt:lpstr>
      <vt:lpstr>GREENING A BUSINESS</vt:lpstr>
      <vt:lpstr>The great debate…</vt:lpstr>
      <vt:lpstr>What is climate change ? </vt:lpstr>
      <vt:lpstr>Earth’s Climate Is Not Constant</vt:lpstr>
      <vt:lpstr>It’s happening…</vt:lpstr>
      <vt:lpstr>Take 1: Global Warming Is Man-made</vt:lpstr>
      <vt:lpstr>Green house gases:</vt:lpstr>
      <vt:lpstr>Green house gases cont.…</vt:lpstr>
      <vt:lpstr>PowerPoint Presentation</vt:lpstr>
      <vt:lpstr>Increase in co2 cont.…</vt:lpstr>
      <vt:lpstr>Take 2: global warming is natural</vt:lpstr>
      <vt:lpstr>Volcanoes:</vt:lpstr>
      <vt:lpstr>Volcanoes cont..</vt:lpstr>
      <vt:lpstr>The sun</vt:lpstr>
      <vt:lpstr>Green house effect</vt:lpstr>
      <vt:lpstr>Green house effect cont.…</vt:lpstr>
      <vt:lpstr>A NEUTRAL STAND-POINT</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GREENING A BUSINESS</dc:title>
  <dc:creator>Nikita Zala 2</dc:creator>
  <cp:lastModifiedBy>tomasz</cp:lastModifiedBy>
  <cp:revision>54</cp:revision>
  <dcterms:created xsi:type="dcterms:W3CDTF">2017-04-05T16:15:22Z</dcterms:created>
  <dcterms:modified xsi:type="dcterms:W3CDTF">2017-04-27T22:51:09Z</dcterms:modified>
</cp:coreProperties>
</file>